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70" r:id="rId4"/>
    <p:sldId id="267" r:id="rId5"/>
    <p:sldId id="258" r:id="rId6"/>
    <p:sldId id="276" r:id="rId7"/>
    <p:sldId id="260" r:id="rId8"/>
    <p:sldId id="268" r:id="rId9"/>
    <p:sldId id="265" r:id="rId10"/>
    <p:sldId id="262" r:id="rId11"/>
    <p:sldId id="263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2" d="100"/>
          <a:sy n="62" d="100"/>
        </p:scale>
        <p:origin x="102" y="2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E8CEB22-8749-46D3-A057-4FE9B37070A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7FA0A61-90DC-45DC-B01F-226367F1453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F9490C6-2AEE-4F45-BFB7-0CAE4E69A3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9B488-239D-4213-9D80-3762A439F580}" type="datetimeFigureOut">
              <a:rPr lang="ru-RU" smtClean="0"/>
              <a:t>16.12.2024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B3B12CD-A23F-40C3-BDD2-1988F370F7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7C84965-51A6-43EF-A547-FCBF5BECE4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C6BA4-CB40-4C9C-B081-848B1047CD5B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5A1B3EA-1923-428E-A5E0-25789CAA1F5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631B9759-6441-4C0A-9C1D-58E9BC60BA30}"/>
              </a:ext>
            </a:extLst>
          </p:cNvPr>
          <p:cNvSpPr/>
          <p:nvPr userDrawn="1"/>
        </p:nvSpPr>
        <p:spPr>
          <a:xfrm>
            <a:off x="267855" y="237836"/>
            <a:ext cx="11665527" cy="6382327"/>
          </a:xfrm>
          <a:prstGeom prst="rect">
            <a:avLst/>
          </a:prstGeom>
          <a:noFill/>
          <a:ln w="666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430E932C-F99F-42C3-968E-D095F306F6F5}"/>
              </a:ext>
            </a:extLst>
          </p:cNvPr>
          <p:cNvSpPr/>
          <p:nvPr userDrawn="1"/>
        </p:nvSpPr>
        <p:spPr>
          <a:xfrm>
            <a:off x="5373255" y="1657785"/>
            <a:ext cx="4645891" cy="4253055"/>
          </a:xfrm>
          <a:custGeom>
            <a:avLst/>
            <a:gdLst>
              <a:gd name="connsiteX0" fmla="*/ 0 w 11665527"/>
              <a:gd name="connsiteY0" fmla="*/ 0 h 2378073"/>
              <a:gd name="connsiteX1" fmla="*/ 11665527 w 11665527"/>
              <a:gd name="connsiteY1" fmla="*/ 0 h 2378073"/>
              <a:gd name="connsiteX2" fmla="*/ 11665527 w 11665527"/>
              <a:gd name="connsiteY2" fmla="*/ 2378073 h 2378073"/>
              <a:gd name="connsiteX3" fmla="*/ 0 w 11665527"/>
              <a:gd name="connsiteY3" fmla="*/ 2378073 h 2378073"/>
              <a:gd name="connsiteX4" fmla="*/ 0 w 11665527"/>
              <a:gd name="connsiteY4" fmla="*/ 0 h 2378073"/>
              <a:gd name="connsiteX0" fmla="*/ 0 w 11665527"/>
              <a:gd name="connsiteY0" fmla="*/ 572655 h 2950728"/>
              <a:gd name="connsiteX1" fmla="*/ 9698181 w 11665527"/>
              <a:gd name="connsiteY1" fmla="*/ 0 h 2950728"/>
              <a:gd name="connsiteX2" fmla="*/ 11665527 w 11665527"/>
              <a:gd name="connsiteY2" fmla="*/ 2950728 h 2950728"/>
              <a:gd name="connsiteX3" fmla="*/ 0 w 11665527"/>
              <a:gd name="connsiteY3" fmla="*/ 2950728 h 2950728"/>
              <a:gd name="connsiteX4" fmla="*/ 0 w 11665527"/>
              <a:gd name="connsiteY4" fmla="*/ 572655 h 2950728"/>
              <a:gd name="connsiteX0" fmla="*/ 0 w 10178473"/>
              <a:gd name="connsiteY0" fmla="*/ 572655 h 4253055"/>
              <a:gd name="connsiteX1" fmla="*/ 9698181 w 10178473"/>
              <a:gd name="connsiteY1" fmla="*/ 0 h 4253055"/>
              <a:gd name="connsiteX2" fmla="*/ 10178473 w 10178473"/>
              <a:gd name="connsiteY2" fmla="*/ 4253055 h 4253055"/>
              <a:gd name="connsiteX3" fmla="*/ 0 w 10178473"/>
              <a:gd name="connsiteY3" fmla="*/ 2950728 h 4253055"/>
              <a:gd name="connsiteX4" fmla="*/ 0 w 10178473"/>
              <a:gd name="connsiteY4" fmla="*/ 572655 h 4253055"/>
              <a:gd name="connsiteX0" fmla="*/ 0 w 10178473"/>
              <a:gd name="connsiteY0" fmla="*/ 572655 h 4253055"/>
              <a:gd name="connsiteX1" fmla="*/ 9698181 w 10178473"/>
              <a:gd name="connsiteY1" fmla="*/ 0 h 4253055"/>
              <a:gd name="connsiteX2" fmla="*/ 10178473 w 10178473"/>
              <a:gd name="connsiteY2" fmla="*/ 4253055 h 4253055"/>
              <a:gd name="connsiteX3" fmla="*/ 6040582 w 10178473"/>
              <a:gd name="connsiteY3" fmla="*/ 4114510 h 4253055"/>
              <a:gd name="connsiteX4" fmla="*/ 0 w 10178473"/>
              <a:gd name="connsiteY4" fmla="*/ 572655 h 4253055"/>
              <a:gd name="connsiteX0" fmla="*/ 0 w 4645891"/>
              <a:gd name="connsiteY0" fmla="*/ 572655 h 4253055"/>
              <a:gd name="connsiteX1" fmla="*/ 4165599 w 4645891"/>
              <a:gd name="connsiteY1" fmla="*/ 0 h 4253055"/>
              <a:gd name="connsiteX2" fmla="*/ 4645891 w 4645891"/>
              <a:gd name="connsiteY2" fmla="*/ 4253055 h 4253055"/>
              <a:gd name="connsiteX3" fmla="*/ 508000 w 4645891"/>
              <a:gd name="connsiteY3" fmla="*/ 4114510 h 4253055"/>
              <a:gd name="connsiteX4" fmla="*/ 0 w 4645891"/>
              <a:gd name="connsiteY4" fmla="*/ 572655 h 4253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45891" h="4253055">
                <a:moveTo>
                  <a:pt x="0" y="572655"/>
                </a:moveTo>
                <a:lnTo>
                  <a:pt x="4165599" y="0"/>
                </a:lnTo>
                <a:lnTo>
                  <a:pt x="4645891" y="4253055"/>
                </a:lnTo>
                <a:lnTo>
                  <a:pt x="508000" y="4114510"/>
                </a:lnTo>
                <a:lnTo>
                  <a:pt x="0" y="572655"/>
                </a:lnTo>
                <a:close/>
              </a:path>
            </a:pathLst>
          </a:custGeom>
          <a:solidFill>
            <a:schemeClr val="bg1">
              <a:alpha val="62000"/>
            </a:schemeClr>
          </a:solidFill>
          <a:ln w="666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78573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F37A1DC-E9F6-4771-B914-5BB7A72A5B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50E4533-3532-43A7-86D6-18006E42CF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B61F5B7-400B-4E85-99CC-9EF606514C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9B488-239D-4213-9D80-3762A439F580}" type="datetimeFigureOut">
              <a:rPr lang="ru-RU" smtClean="0"/>
              <a:t>16.12.2024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F429974-CD57-43EB-AE7A-B52ECFCE3B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FF50E48-7119-4DDB-81B8-3207460726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C6BA4-CB40-4C9C-B081-848B1047CD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74396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F6F816DB-7D02-49F5-85AB-E6BA42075E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D6A5790-C829-4EE1-AD6F-01BA6DC9F5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19600BA-5BD8-4307-99EE-D80F582EDF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9B488-239D-4213-9D80-3762A439F580}" type="datetimeFigureOut">
              <a:rPr lang="ru-RU" smtClean="0"/>
              <a:t>16.12.2024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DC23D15-822C-46C4-8D40-87B314BD2A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A1FCFAB-A41B-4057-85E2-9DE066AC43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C6BA4-CB40-4C9C-B081-848B1047CD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05739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CA7431-21BB-4C79-9C36-338726888E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23DF6F9-DDA6-4CBF-99BA-5A4E65492E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C3D6F73-6CCA-442D-8B43-D5025378E1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9B488-239D-4213-9D80-3762A439F580}" type="datetimeFigureOut">
              <a:rPr lang="ru-RU" smtClean="0"/>
              <a:t>16.12.2024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1EE6112-7151-49A5-B799-CCB8DD6295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67D6978-094A-408B-8C4A-CD8E52ED85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C6BA4-CB40-4C9C-B081-848B1047CD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49628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2760DB-51AC-4704-BE8A-526623F729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2DB436E-A489-45ED-9C76-754863275E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DB7CA72-7539-4D17-B2B1-F8D07FD74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9B488-239D-4213-9D80-3762A439F580}" type="datetimeFigureOut">
              <a:rPr lang="ru-RU" smtClean="0"/>
              <a:t>16.12.2024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E9238F8-7715-4AD9-B9E7-B692EE5B1D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C024DC-423A-4169-94E8-8D7794A58D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C6BA4-CB40-4C9C-B081-848B1047CD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03231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BB7664-8B0E-4E4D-AC09-B82BDA4D68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6524B03-0F7A-4670-A634-18AB0A141F3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AFFD17F-8565-4CF3-B17D-868344480D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5E76164-8D9B-4B74-BC01-73FADB41C9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9B488-239D-4213-9D80-3762A439F580}" type="datetimeFigureOut">
              <a:rPr lang="ru-RU" smtClean="0"/>
              <a:t>16.12.2024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051D213-6FB8-4093-9090-D96B5F2547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E127C5F-702D-4BD9-912D-BA6BAEAFC8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C6BA4-CB40-4C9C-B081-848B1047CD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54387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E0689E-4118-4BA3-8472-E4D1ACC232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EC6A38F-A9A0-481D-89BD-BC10762131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35CD21E-F100-4E92-8AF1-55A52CC2A6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5216368B-883D-49E5-AFE2-E53016D820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30789A56-B14D-42FA-919E-8AB94A8289B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BDE0DE55-BF36-469E-894A-3AE8F0F3D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9B488-239D-4213-9D80-3762A439F580}" type="datetimeFigureOut">
              <a:rPr lang="ru-RU" smtClean="0"/>
              <a:t>16.12.2024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1FC45B7B-7B37-45E8-B032-FCDAA3E4BC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0E6E9A09-0CDD-4808-8C86-6C03849EE7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C6BA4-CB40-4C9C-B081-848B1047CD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56029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004ABF-4D3A-42BA-923E-5BC13B580B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8DD6B723-40B5-4E71-9C34-A0A5C3C5B8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9B488-239D-4213-9D80-3762A439F580}" type="datetimeFigureOut">
              <a:rPr lang="ru-RU" smtClean="0"/>
              <a:t>16.12.2024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DB837806-AD95-4221-A63A-13928278DE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B4F2C429-35D3-4278-9B02-D76B4DEED0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C6BA4-CB40-4C9C-B081-848B1047CD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133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13BBFF43-4E55-48AE-A7E0-1CE591EBB4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9B488-239D-4213-9D80-3762A439F580}" type="datetimeFigureOut">
              <a:rPr lang="ru-RU" smtClean="0"/>
              <a:t>16.12.2024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0571F636-922D-44DC-8723-818C7AC3B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5115A12-5237-40C8-A363-D9E87F6359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C6BA4-CB40-4C9C-B081-848B1047CD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7862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B8A5993-C7ED-40BD-AF6D-FC2659035E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38BDC7B-6A55-488E-9394-9BC81C80EE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855AB70-4B16-4C99-8735-F0881388E6A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18A9AD7-73F7-44B5-81C7-CD4E13D2A5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9B488-239D-4213-9D80-3762A439F580}" type="datetimeFigureOut">
              <a:rPr lang="ru-RU" smtClean="0"/>
              <a:t>16.12.2024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45546BF-1853-4D1D-B6FE-3CBA17991B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F05954F-A376-4EB8-8BB7-B4A0DC106D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C6BA4-CB40-4C9C-B081-848B1047CD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53323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651933F-7430-4475-826C-B64CFEE996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C831F1E0-44E4-4115-90B0-1D057E137CF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E3C3CAB-5CD5-4D5E-9D36-29344D66410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1C28F73-C0DD-4414-BABC-C7A03397C9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9B488-239D-4213-9D80-3762A439F580}" type="datetimeFigureOut">
              <a:rPr lang="ru-RU" smtClean="0"/>
              <a:t>16.12.2024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1648CFB-58B8-40D0-9908-EA8307BD6E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C38A96E-D396-4F8C-8690-5BBE8803B3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C6BA4-CB40-4C9C-B081-848B1047CD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94221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04F580C-0DF5-4EFE-9C98-116FD31594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330A29D-3215-4D3C-89D7-1AD3A4A71A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5E4C641-AED7-463D-94E0-CE8B52672B1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29B488-239D-4213-9D80-3762A439F580}" type="datetimeFigureOut">
              <a:rPr lang="ru-RU" smtClean="0"/>
              <a:t>16.12.2024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00E316D-0CC7-46E9-93A8-4C9227FE3CE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47484C5-4B5D-42ED-BDB1-71E24ABFBEC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0C6BA4-CB40-4C9C-B081-848B1047CD5B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222C58A-35CB-45BF-B983-9D244B33329B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01AFD3C6-F4C1-4A48-AC20-A148EC9DDA6F}"/>
              </a:ext>
            </a:extLst>
          </p:cNvPr>
          <p:cNvSpPr/>
          <p:nvPr userDrawn="1"/>
        </p:nvSpPr>
        <p:spPr>
          <a:xfrm>
            <a:off x="267855" y="237836"/>
            <a:ext cx="11665527" cy="6382327"/>
          </a:xfrm>
          <a:prstGeom prst="rect">
            <a:avLst/>
          </a:prstGeom>
          <a:noFill/>
          <a:ln w="666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B4FE2073-9418-4C36-870A-0B432BD9A071}"/>
              </a:ext>
            </a:extLst>
          </p:cNvPr>
          <p:cNvSpPr/>
          <p:nvPr userDrawn="1"/>
        </p:nvSpPr>
        <p:spPr>
          <a:xfrm>
            <a:off x="420255" y="390236"/>
            <a:ext cx="11365345" cy="6102639"/>
          </a:xfrm>
          <a:prstGeom prst="rect">
            <a:avLst/>
          </a:prstGeom>
          <a:solidFill>
            <a:schemeClr val="bg1">
              <a:alpha val="79000"/>
            </a:schemeClr>
          </a:solidFill>
          <a:ln w="666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27062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school_simferopolsiy-rayon23@crimeaedu.ru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2CA050-84AF-4CD5-9C42-87B535B928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 rot="20872071">
            <a:off x="5042607" y="3021091"/>
            <a:ext cx="5606473" cy="2387600"/>
          </a:xfrm>
        </p:spPr>
        <p:txBody>
          <a:bodyPr>
            <a:noAutofit/>
            <a:scene3d>
              <a:camera prst="isometricOffAxis2Left"/>
              <a:lightRig rig="threePt" dir="t"/>
            </a:scene3d>
          </a:bodyPr>
          <a:lstStyle/>
          <a:p>
            <a:r>
              <a:rPr lang="ru-RU" sz="4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n-lt"/>
              </a:rPr>
              <a:t>Тема: «Внедрение интерактивных технологий на уроках»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2076262-C403-42AA-905F-D370BF2864A5}"/>
              </a:ext>
            </a:extLst>
          </p:cNvPr>
          <p:cNvSpPr/>
          <p:nvPr/>
        </p:nvSpPr>
        <p:spPr>
          <a:xfrm>
            <a:off x="1601258" y="245278"/>
            <a:ext cx="951902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 ОБЩЕОБРАЗОВАТЕЛЬНОЕ УЧРЕЖДЕНИЕ «ПАРТИЗАНСКАЯ ШКОЛА ИМЕНИ ГЕРОЯ СОВЕТСКОГО СОЮЗА БОГДАНОВА АЛЕКСАНДРА ПЕТРОВИЧА» СИМФЕРОПОЛЬСКОГО РАЙОНА РЕСПУБЛИКИ КРЫМ</a:t>
            </a:r>
            <a:endParaRPr lang="ru-RU" sz="1200" b="1" dirty="0">
              <a:solidFill>
                <a:prstClr val="black"/>
              </a:solidFill>
              <a:latin typeface="Arial" charset="0"/>
              <a:cs typeface="Arial" charset="0"/>
            </a:endParaRPr>
          </a:p>
          <a:p>
            <a:pPr lvl="0" algn="ctr" eaLnBrk="0" hangingPunct="0">
              <a:defRPr/>
            </a:pP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ул. Сумская, №11а, с. Партизанское, Симферопольский район, Республики Крым, РФ, 297566</a:t>
            </a:r>
            <a:endParaRPr lang="ru-RU" sz="1200" b="1" dirty="0">
              <a:solidFill>
                <a:prstClr val="black"/>
              </a:solidFill>
              <a:latin typeface="Arial" charset="0"/>
              <a:cs typeface="Arial" charset="0"/>
            </a:endParaRPr>
          </a:p>
          <a:p>
            <a:pPr lvl="0" algn="ctr" eaLnBrk="0" hangingPunct="0">
              <a:defRPr/>
            </a:pP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телефон: +7(978)7375962, </a:t>
            </a:r>
            <a:r>
              <a:rPr 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mail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school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_</a:t>
            </a:r>
            <a:r>
              <a:rPr 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simferopolsiy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-</a:t>
            </a:r>
            <a:r>
              <a:rPr 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rayon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23@</a:t>
            </a:r>
            <a:r>
              <a:rPr 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crimeaedu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.</a:t>
            </a:r>
            <a:r>
              <a:rPr lang="en-US" sz="12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ru</a:t>
            </a:r>
            <a:endParaRPr lang="ru-RU" sz="1200" b="1" dirty="0">
              <a:solidFill>
                <a:prstClr val="black"/>
              </a:solidFill>
              <a:latin typeface="Arial" charset="0"/>
              <a:cs typeface="Arial" charset="0"/>
            </a:endParaRPr>
          </a:p>
          <a:p>
            <a:pPr lvl="0" algn="ctr" eaLnBrk="0" hangingPunct="0">
              <a:defRPr/>
            </a:pP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ОКПО 00827082, ОГРН 1159102023134, ИНН 9109009671, КПП 910901001</a:t>
            </a:r>
            <a:endParaRPr lang="ru-RU" sz="1200" b="1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D34F39E6-C747-46D9-B2B5-933BEBC6FF98}"/>
              </a:ext>
            </a:extLst>
          </p:cNvPr>
          <p:cNvSpPr/>
          <p:nvPr/>
        </p:nvSpPr>
        <p:spPr>
          <a:xfrm>
            <a:off x="324464" y="5509512"/>
            <a:ext cx="4321278" cy="923330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C0504D"/>
            </a:solidFill>
            <a:prstDash val="solid"/>
          </a:ln>
          <a:effectLst/>
        </p:spPr>
        <p:txBody>
          <a:bodyPr wrap="square">
            <a:spAutoFit/>
          </a:bodyPr>
          <a:lstStyle/>
          <a:p>
            <a:pPr marL="0" marR="0" lvl="0" indent="45085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90938" algn="l"/>
              </a:tabLst>
              <a:defRPr/>
            </a:pPr>
            <a:r>
              <a:rPr kumimoji="0" lang="ru-RU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Презентацию подготовила:</a:t>
            </a:r>
          </a:p>
          <a:p>
            <a:pPr marL="0" marR="0" lvl="0" indent="45085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90938" algn="l"/>
              </a:tabLst>
              <a:defRPr/>
            </a:pPr>
            <a:r>
              <a:rPr kumimoji="0" lang="ru-RU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Картышева Наталия Васильевна </a:t>
            </a:r>
          </a:p>
          <a:p>
            <a:pPr marL="0" marR="0" lvl="0" indent="45085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90938" algn="l"/>
              </a:tabLst>
              <a:defRPr/>
            </a:pPr>
            <a:r>
              <a:rPr kumimoji="0" lang="ru-RU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учитель труда (технологии) </a:t>
            </a:r>
          </a:p>
        </p:txBody>
      </p:sp>
    </p:spTree>
    <p:extLst>
      <p:ext uri="{BB962C8B-B14F-4D97-AF65-F5344CB8AC3E}">
        <p14:creationId xmlns:p14="http://schemas.microsoft.com/office/powerpoint/2010/main" val="22856018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42069C1-7586-443D-88AD-218802697A4A}"/>
              </a:ext>
            </a:extLst>
          </p:cNvPr>
          <p:cNvSpPr txBox="1"/>
          <p:nvPr/>
        </p:nvSpPr>
        <p:spPr>
          <a:xfrm>
            <a:off x="4596292" y="469838"/>
            <a:ext cx="2691810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Этап урока </a:t>
            </a:r>
          </a:p>
          <a:p>
            <a:pPr algn="ctr"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Закрепление</a:t>
            </a:r>
          </a:p>
        </p:txBody>
      </p:sp>
      <p:pic>
        <p:nvPicPr>
          <p:cNvPr id="4" name="Picture 2" descr="https://kz-russia.ru/wp-content/uploads/9/3/2/932b559fd1765feb835fa2a1dfa30cbe.jpeg">
            <a:extLst>
              <a:ext uri="{FF2B5EF4-FFF2-40B4-BE49-F238E27FC236}">
                <a16:creationId xmlns:a16="http://schemas.microsoft.com/office/drawing/2014/main" id="{4918B2E2-26B6-479C-BAB2-83A8585125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6878" y="2076774"/>
            <a:ext cx="5982708" cy="4494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2345C72-DD8B-44EB-B5A3-92309C1192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237" y="1332855"/>
            <a:ext cx="5317641" cy="2991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1078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C32346D-2C17-477B-B355-D62CD412D164}"/>
              </a:ext>
            </a:extLst>
          </p:cNvPr>
          <p:cNvSpPr txBox="1">
            <a:spLocks noChangeArrowheads="1"/>
          </p:cNvSpPr>
          <p:nvPr/>
        </p:nvSpPr>
        <p:spPr>
          <a:xfrm>
            <a:off x="3509074" y="497237"/>
            <a:ext cx="6554788" cy="114558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alt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мы говорим «да» интерактивным методам 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8257C8D-B20B-48BF-8A5F-B2AD56BADB71}"/>
              </a:ext>
            </a:extLst>
          </p:cNvPr>
          <p:cNvSpPr/>
          <p:nvPr/>
        </p:nvSpPr>
        <p:spPr>
          <a:xfrm>
            <a:off x="1157206" y="1642820"/>
            <a:ext cx="6096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Они обеспечивают: </a:t>
            </a:r>
            <a:b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 Высокую мотивацию. </a:t>
            </a:r>
            <a:b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 Прочность знаний. </a:t>
            </a:r>
            <a:b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 Творчество и фантазию. </a:t>
            </a:r>
            <a:b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 Коммуникабельность. </a:t>
            </a:r>
            <a:b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 Активная жизненная позицию. </a:t>
            </a:r>
            <a:b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 Командный дух. </a:t>
            </a:r>
            <a:b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 Ценность индивидуальности. </a:t>
            </a:r>
            <a:b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 Свободу самовыражения. </a:t>
            </a:r>
            <a:b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 Акцент на деятельность. </a:t>
            </a:r>
            <a:b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 Взаимоуважение. </a:t>
            </a:r>
            <a:b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 Демократичность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2A8ED5E-FF3C-40D3-BC6B-20BA211BB1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3778" y="2124478"/>
            <a:ext cx="4762500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291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61B492E-83A2-4430-BB85-300187820B5E}"/>
              </a:ext>
            </a:extLst>
          </p:cNvPr>
          <p:cNvSpPr/>
          <p:nvPr/>
        </p:nvSpPr>
        <p:spPr>
          <a:xfrm>
            <a:off x="1042737" y="454063"/>
            <a:ext cx="1010652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Слово </a:t>
            </a:r>
            <a:r>
              <a:rPr lang="ru-RU" sz="2400" b="1" i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2400" b="1" i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интерактив</a:t>
            </a:r>
            <a:r>
              <a:rPr lang="ru-RU" sz="2400" b="1" i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r>
              <a:rPr lang="ru-RU" sz="2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пришло к нам из английского языка.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«Inter» - это «взаимный», «act» - действовать.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61C147F-22B4-4615-90A1-4BDA3B0BCCE1}"/>
              </a:ext>
            </a:extLst>
          </p:cNvPr>
          <p:cNvSpPr/>
          <p:nvPr/>
        </p:nvSpPr>
        <p:spPr>
          <a:xfrm>
            <a:off x="680307" y="1337624"/>
            <a:ext cx="677876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9410" algn="just">
              <a:spcAft>
                <a:spcPts val="0"/>
              </a:spcAft>
            </a:pP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Интерактивное обучение</a:t>
            </a:r>
            <a: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диалоговое обучение, в ходе которого осуществляется взаимодействие учителя и ученика. Это обучение с хорошо организованной обратной связью субъектов и объектов обучения, с двусторонним обменом информации между ними.</a:t>
            </a:r>
            <a:endParaRPr lang="ru-RU" sz="24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9B55CDF-F369-407A-A567-E0764640A30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709" t="6248" r="16001" b="9366"/>
          <a:stretch/>
        </p:blipFill>
        <p:spPr>
          <a:xfrm>
            <a:off x="7459072" y="1750045"/>
            <a:ext cx="4290130" cy="3918639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1D4A95EC-D8FD-422A-9603-7EF6B6D33123}"/>
              </a:ext>
            </a:extLst>
          </p:cNvPr>
          <p:cNvSpPr/>
          <p:nvPr/>
        </p:nvSpPr>
        <p:spPr>
          <a:xfrm>
            <a:off x="680306" y="3709365"/>
            <a:ext cx="649478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ct val="0"/>
              </a:spcBef>
            </a:pPr>
            <a:r>
              <a:rPr lang="ru-RU" alt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alt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состоит в создании комфортных условий обучения, при которых обучающийся чувствует свою успешность, свою интеллектуальную состоятельность, что делает продуктивным сам процесс обучения, дать знания и навыки, а также создать базу для работы по решению проблем после того, как обучение закончится.</a:t>
            </a:r>
          </a:p>
        </p:txBody>
      </p:sp>
    </p:spTree>
    <p:extLst>
      <p:ext uri="{BB962C8B-B14F-4D97-AF65-F5344CB8AC3E}">
        <p14:creationId xmlns:p14="http://schemas.microsoft.com/office/powerpoint/2010/main" val="14207565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E6AE516-6241-49C9-8778-74BD198D3B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7684" y="582053"/>
            <a:ext cx="6735678" cy="5693893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FC3D56C0-BDA1-4C4C-95C9-7FEE34D68B09}"/>
              </a:ext>
            </a:extLst>
          </p:cNvPr>
          <p:cNvSpPr/>
          <p:nvPr/>
        </p:nvSpPr>
        <p:spPr>
          <a:xfrm>
            <a:off x="897861" y="1301753"/>
            <a:ext cx="5707917" cy="1661993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altLang="ru-RU" sz="2800" b="1" dirty="0"/>
              <a:t>«Скажите мне – я забуду, </a:t>
            </a:r>
            <a:br>
              <a:rPr lang="ru-RU" altLang="ru-RU" sz="2800" b="1" dirty="0"/>
            </a:br>
            <a:r>
              <a:rPr lang="ru-RU" altLang="ru-RU" sz="2800" b="1" dirty="0">
                <a:solidFill>
                  <a:srgbClr val="0000FF"/>
                </a:solidFill>
              </a:rPr>
              <a:t>Покажите мне – я запомню,</a:t>
            </a:r>
            <a:br>
              <a:rPr lang="ru-RU" altLang="ru-RU" sz="2800" b="1" dirty="0"/>
            </a:br>
            <a:r>
              <a:rPr lang="ru-RU" altLang="ru-RU" sz="2800" b="1" dirty="0">
                <a:solidFill>
                  <a:srgbClr val="FF0000"/>
                </a:solidFill>
              </a:rPr>
              <a:t>Вовлеките меня – я пойму</a:t>
            </a:r>
            <a:r>
              <a:rPr lang="ru-RU" altLang="ru-RU" sz="2800" b="1" dirty="0"/>
              <a:t>»</a:t>
            </a:r>
            <a:br>
              <a:rPr lang="ru-RU" alt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305502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1677EB48-2EF7-412A-86AD-8C0C8338AAC2}"/>
              </a:ext>
            </a:extLst>
          </p:cNvPr>
          <p:cNvSpPr/>
          <p:nvPr/>
        </p:nvSpPr>
        <p:spPr>
          <a:xfrm>
            <a:off x="599768" y="556231"/>
            <a:ext cx="1125569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Times New Roman"/>
              </a:rPr>
              <a:t>Применение интерактивных методов обучения позволяет решать следующие задачи:</a:t>
            </a:r>
            <a:br>
              <a:rPr lang="ru-RU" sz="2400" b="1" dirty="0">
                <a:solidFill>
                  <a:srgbClr val="C00000"/>
                </a:solidFill>
                <a:latin typeface="Times New Roman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/>
              </a:rPr>
              <a:t>-</a:t>
            </a:r>
            <a:r>
              <a:rPr lang="ru-RU" sz="2400" dirty="0">
                <a:solidFill>
                  <a:srgbClr val="002060"/>
                </a:solidFill>
                <a:latin typeface="Times New Roman"/>
              </a:rPr>
              <a:t>формировать интерес к изучаемому предмету;</a:t>
            </a:r>
          </a:p>
          <a:p>
            <a:r>
              <a:rPr lang="ru-RU" sz="2400" dirty="0">
                <a:solidFill>
                  <a:srgbClr val="002060"/>
                </a:solidFill>
                <a:latin typeface="Times New Roman"/>
              </a:rPr>
              <a:t>- развивать самостоятельность учащихся;</a:t>
            </a:r>
          </a:p>
          <a:p>
            <a:r>
              <a:rPr lang="ru-RU" sz="2400" dirty="0">
                <a:solidFill>
                  <a:srgbClr val="002060"/>
                </a:solidFill>
                <a:latin typeface="Times New Roman"/>
              </a:rPr>
              <a:t>-обогащать социальный опыт учащихся путем переживания жизненных ситуаций;</a:t>
            </a:r>
          </a:p>
          <a:p>
            <a:r>
              <a:rPr lang="ru-RU" sz="2400" dirty="0">
                <a:solidFill>
                  <a:srgbClr val="002060"/>
                </a:solidFill>
                <a:latin typeface="Times New Roman"/>
              </a:rPr>
              <a:t>-комфортно чувствовать себя на занятиях;</a:t>
            </a:r>
          </a:p>
          <a:p>
            <a:r>
              <a:rPr lang="ru-RU" sz="2400" dirty="0">
                <a:solidFill>
                  <a:srgbClr val="002060"/>
                </a:solidFill>
                <a:latin typeface="Times New Roman"/>
              </a:rPr>
              <a:t>-проявлять свою индивидуальность в учебном процессе.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3830F0B-FC0C-4649-8085-95EDB06841B0}"/>
              </a:ext>
            </a:extLst>
          </p:cNvPr>
          <p:cNvSpPr/>
          <p:nvPr/>
        </p:nvSpPr>
        <p:spPr>
          <a:xfrm>
            <a:off x="599768" y="3624114"/>
            <a:ext cx="891294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>
                <a:solidFill>
                  <a:srgbClr val="C00000"/>
                </a:solidFill>
                <a:latin typeface="Times New Roman"/>
              </a:rPr>
              <a:t>Методы интерактивного обучения можно разделить на две большие группы:</a:t>
            </a:r>
            <a:r>
              <a:rPr lang="ru-RU" sz="2400" dirty="0">
                <a:solidFill>
                  <a:prstClr val="black"/>
                </a:solidFill>
                <a:latin typeface="Times New Roman"/>
              </a:rPr>
              <a:t> </a:t>
            </a:r>
          </a:p>
          <a:p>
            <a:pPr lvl="0"/>
            <a:r>
              <a:rPr lang="ru-RU" sz="2400" b="1" dirty="0">
                <a:solidFill>
                  <a:srgbClr val="0070C0"/>
                </a:solidFill>
                <a:latin typeface="Times New Roman"/>
              </a:rPr>
              <a:t>-групповые и фронтальные. </a:t>
            </a:r>
          </a:p>
          <a:p>
            <a:pPr lvl="0"/>
            <a:r>
              <a:rPr lang="ru-RU" sz="2400" dirty="0">
                <a:solidFill>
                  <a:srgbClr val="002060"/>
                </a:solidFill>
                <a:latin typeface="Times New Roman"/>
              </a:rPr>
              <a:t>Первые предусматривают взаимодействие участников малых групп (на практике от 2 до 6-ти человек), вторые - совместную работу и взаимообучения всего класса.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8F4E8BB-328A-4BF7-9C8A-0FF099EFFA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57151" y="4629324"/>
            <a:ext cx="2798307" cy="1896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97272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7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61067A8-E243-41B0-B10A-4D6E55D0948E}"/>
              </a:ext>
            </a:extLst>
          </p:cNvPr>
          <p:cNvSpPr txBox="1"/>
          <p:nvPr/>
        </p:nvSpPr>
        <p:spPr>
          <a:xfrm>
            <a:off x="4368604" y="1229610"/>
            <a:ext cx="3829896" cy="707886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/>
            </a:solidFill>
            <a:prstDash val="solid"/>
          </a:ln>
          <a:effectLst/>
        </p:spPr>
        <p:txBody>
          <a:bodyPr wrap="none">
            <a:sp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Этап урока </a:t>
            </a: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Актуализация опорных знаний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B1685525-5127-434F-97FB-15FABB519B03}"/>
              </a:ext>
            </a:extLst>
          </p:cNvPr>
          <p:cNvSpPr txBox="1">
            <a:spLocks/>
          </p:cNvSpPr>
          <p:nvPr/>
        </p:nvSpPr>
        <p:spPr>
          <a:xfrm>
            <a:off x="2212977" y="248535"/>
            <a:ext cx="7885112" cy="9810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Варианты включения интерактивных методов обучения в структуру урока</a:t>
            </a:r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B43F4C5-1B5E-46B7-AB83-0214FDB18A2F}"/>
              </a:ext>
            </a:extLst>
          </p:cNvPr>
          <p:cNvSpPr/>
          <p:nvPr/>
        </p:nvSpPr>
        <p:spPr>
          <a:xfrm>
            <a:off x="2212977" y="3803596"/>
            <a:ext cx="27333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/>
            <a:endParaRPr lang="ru-RU" sz="2000" b="1" dirty="0">
              <a:solidFill>
                <a:srgbClr val="002060"/>
              </a:solidFill>
              <a:latin typeface="Calibri" panose="020F0502020204030204" pitchFamily="34" charset="0"/>
              <a:ea typeface="DengXian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55D2065-BF72-4B3E-A4E4-E41D19B17461}"/>
              </a:ext>
            </a:extLst>
          </p:cNvPr>
          <p:cNvSpPr txBox="1"/>
          <p:nvPr/>
        </p:nvSpPr>
        <p:spPr>
          <a:xfrm>
            <a:off x="1719060" y="4752144"/>
            <a:ext cx="3145095" cy="1015663"/>
          </a:xfrm>
          <a:prstGeom prst="rect">
            <a:avLst/>
          </a:prstGeom>
          <a:gradFill flip="none" rotWithShape="1">
            <a:gsLst>
              <a:gs pos="0">
                <a:schemeClr val="accent5">
                  <a:satMod val="105000"/>
                  <a:tint val="67000"/>
                  <a:lumMod val="64000"/>
                  <a:lumOff val="36000"/>
                </a:schemeClr>
              </a:gs>
              <a:gs pos="78000">
                <a:schemeClr val="accent5">
                  <a:lumMod val="105000"/>
                  <a:satMod val="103000"/>
                  <a:tint val="73000"/>
                </a:schemeClr>
              </a:gs>
              <a:gs pos="16000">
                <a:srgbClr val="B1C6E7"/>
              </a:gs>
              <a:gs pos="43000">
                <a:schemeClr val="accent1">
                  <a:lumMod val="38000"/>
                  <a:lumOff val="62000"/>
                  <a:alpha val="66000"/>
                </a:schemeClr>
              </a:gs>
            </a:gsLst>
            <a:lin ang="2700000" scaled="1"/>
            <a:tileRect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>
              <a:spcBef>
                <a:spcPct val="50000"/>
              </a:spcBef>
            </a:pPr>
            <a:r>
              <a:rPr lang="ru-RU" alt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«Мозговой штурм»</a:t>
            </a:r>
            <a:r>
              <a:rPr lang="ru-RU" alt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 (индивидуальный, парный, групповой, фронтальный)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3D46B92-7D54-4E05-AA50-CAFC86BE856D}"/>
              </a:ext>
            </a:extLst>
          </p:cNvPr>
          <p:cNvSpPr txBox="1"/>
          <p:nvPr/>
        </p:nvSpPr>
        <p:spPr>
          <a:xfrm>
            <a:off x="708818" y="3708904"/>
            <a:ext cx="3145095" cy="400110"/>
          </a:xfrm>
          <a:prstGeom prst="rect">
            <a:avLst/>
          </a:prstGeom>
          <a:gradFill flip="none" rotWithShape="1">
            <a:gsLst>
              <a:gs pos="0">
                <a:schemeClr val="accent5">
                  <a:satMod val="105000"/>
                  <a:tint val="67000"/>
                  <a:lumMod val="64000"/>
                  <a:lumOff val="36000"/>
                </a:schemeClr>
              </a:gs>
              <a:gs pos="78000">
                <a:schemeClr val="accent5">
                  <a:lumMod val="105000"/>
                  <a:satMod val="103000"/>
                  <a:tint val="73000"/>
                </a:schemeClr>
              </a:gs>
              <a:gs pos="16000">
                <a:srgbClr val="B1C6E7"/>
              </a:gs>
              <a:gs pos="43000">
                <a:schemeClr val="accent1">
                  <a:lumMod val="38000"/>
                  <a:lumOff val="62000"/>
                  <a:alpha val="66000"/>
                </a:schemeClr>
              </a:gs>
            </a:gsLst>
            <a:lin ang="2700000" scaled="1"/>
            <a:tileRect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Arial" panose="020B0604020202020204" pitchFamily="34" charset="0"/>
              </a:rPr>
              <a:t>Прием «Лови ошибку!»;</a:t>
            </a:r>
            <a:endParaRPr lang="ru-RU" altLang="ru-RU" sz="2000" dirty="0">
              <a:solidFill>
                <a:srgbClr val="002060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B91F9A2-C33C-4F70-B52C-3802F0E7FAFA}"/>
              </a:ext>
            </a:extLst>
          </p:cNvPr>
          <p:cNvSpPr txBox="1"/>
          <p:nvPr/>
        </p:nvSpPr>
        <p:spPr>
          <a:xfrm>
            <a:off x="555947" y="2315221"/>
            <a:ext cx="2539016" cy="707886"/>
          </a:xfrm>
          <a:prstGeom prst="rect">
            <a:avLst/>
          </a:prstGeom>
          <a:gradFill flip="none" rotWithShape="1">
            <a:gsLst>
              <a:gs pos="0">
                <a:schemeClr val="accent5">
                  <a:satMod val="105000"/>
                  <a:tint val="67000"/>
                  <a:lumMod val="64000"/>
                  <a:lumOff val="36000"/>
                </a:schemeClr>
              </a:gs>
              <a:gs pos="78000">
                <a:schemeClr val="accent5">
                  <a:lumMod val="105000"/>
                  <a:satMod val="103000"/>
                  <a:tint val="73000"/>
                </a:schemeClr>
              </a:gs>
              <a:gs pos="16000">
                <a:srgbClr val="B1C6E7"/>
              </a:gs>
              <a:gs pos="43000">
                <a:schemeClr val="accent1">
                  <a:lumMod val="38000"/>
                  <a:lumOff val="62000"/>
                  <a:alpha val="66000"/>
                </a:schemeClr>
              </a:gs>
            </a:gsLst>
            <a:lin ang="2700000" scaled="1"/>
            <a:tileRect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Arial" panose="020B0604020202020204" pitchFamily="34" charset="0"/>
              </a:rPr>
              <a:t>Идеальный опрос – «Перестрелка» </a:t>
            </a:r>
            <a:endParaRPr lang="ru-RU" alt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A26FEB9-B1BE-41F4-8119-1825D0A366F3}"/>
              </a:ext>
            </a:extLst>
          </p:cNvPr>
          <p:cNvSpPr txBox="1"/>
          <p:nvPr/>
        </p:nvSpPr>
        <p:spPr>
          <a:xfrm>
            <a:off x="5171183" y="4752144"/>
            <a:ext cx="2877143" cy="1323439"/>
          </a:xfrm>
          <a:prstGeom prst="rect">
            <a:avLst/>
          </a:prstGeom>
          <a:gradFill flip="none" rotWithShape="1">
            <a:gsLst>
              <a:gs pos="0">
                <a:schemeClr val="accent5">
                  <a:satMod val="105000"/>
                  <a:tint val="67000"/>
                  <a:lumMod val="64000"/>
                  <a:lumOff val="36000"/>
                </a:schemeClr>
              </a:gs>
              <a:gs pos="78000">
                <a:schemeClr val="accent5">
                  <a:lumMod val="105000"/>
                  <a:satMod val="103000"/>
                  <a:tint val="73000"/>
                </a:schemeClr>
              </a:gs>
              <a:gs pos="16000">
                <a:srgbClr val="B1C6E7"/>
              </a:gs>
              <a:gs pos="43000">
                <a:schemeClr val="accent1">
                  <a:lumMod val="38000"/>
                  <a:lumOff val="62000"/>
                  <a:alpha val="66000"/>
                </a:schemeClr>
              </a:gs>
            </a:gsLst>
            <a:lin ang="2700000" scaled="1"/>
            <a:tileRect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Яркое пятно (прослушивание аудио, просмотр видеоролика или картинок);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125EE75-21FD-4AE1-99DD-CBDFE1944E93}"/>
              </a:ext>
            </a:extLst>
          </p:cNvPr>
          <p:cNvSpPr txBox="1"/>
          <p:nvPr/>
        </p:nvSpPr>
        <p:spPr>
          <a:xfrm>
            <a:off x="9247370" y="1808717"/>
            <a:ext cx="2283266" cy="707886"/>
          </a:xfrm>
          <a:prstGeom prst="rect">
            <a:avLst/>
          </a:prstGeom>
          <a:gradFill flip="none" rotWithShape="1">
            <a:gsLst>
              <a:gs pos="0">
                <a:schemeClr val="accent5">
                  <a:satMod val="105000"/>
                  <a:tint val="67000"/>
                  <a:lumMod val="64000"/>
                  <a:lumOff val="36000"/>
                </a:schemeClr>
              </a:gs>
              <a:gs pos="78000">
                <a:schemeClr val="accent5">
                  <a:lumMod val="105000"/>
                  <a:satMod val="103000"/>
                  <a:tint val="73000"/>
                </a:schemeClr>
              </a:gs>
              <a:gs pos="16000">
                <a:srgbClr val="B1C6E7"/>
              </a:gs>
              <a:gs pos="43000">
                <a:schemeClr val="accent1">
                  <a:lumMod val="38000"/>
                  <a:lumOff val="62000"/>
                  <a:alpha val="66000"/>
                </a:schemeClr>
              </a:gs>
            </a:gsLst>
            <a:lin ang="2700000" scaled="1"/>
            <a:tileRect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457200" lvl="0"/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Arial" panose="020B0604020202020204" pitchFamily="34" charset="0"/>
              </a:rPr>
              <a:t>Своя опора – шпаргалка</a:t>
            </a:r>
            <a:endParaRPr lang="ru-RU" sz="2000" b="1" dirty="0">
              <a:solidFill>
                <a:srgbClr val="002060"/>
              </a:solidFill>
              <a:latin typeface="Calibri" panose="020F0502020204030204" pitchFamily="34" charset="0"/>
              <a:ea typeface="DengXian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68997A9-DDF3-46CA-966B-61F0CDE5146D}"/>
              </a:ext>
            </a:extLst>
          </p:cNvPr>
          <p:cNvSpPr txBox="1"/>
          <p:nvPr/>
        </p:nvSpPr>
        <p:spPr>
          <a:xfrm>
            <a:off x="5171183" y="2976940"/>
            <a:ext cx="2105384" cy="400110"/>
          </a:xfrm>
          <a:prstGeom prst="rect">
            <a:avLst/>
          </a:prstGeom>
          <a:gradFill flip="none" rotWithShape="1">
            <a:gsLst>
              <a:gs pos="0">
                <a:schemeClr val="accent5">
                  <a:satMod val="105000"/>
                  <a:tint val="67000"/>
                  <a:lumMod val="64000"/>
                  <a:lumOff val="36000"/>
                </a:schemeClr>
              </a:gs>
              <a:gs pos="78000">
                <a:schemeClr val="accent5">
                  <a:lumMod val="105000"/>
                  <a:satMod val="103000"/>
                  <a:tint val="73000"/>
                </a:schemeClr>
              </a:gs>
              <a:gs pos="16000">
                <a:srgbClr val="B1C6E7"/>
              </a:gs>
              <a:gs pos="43000">
                <a:schemeClr val="accent1">
                  <a:lumMod val="38000"/>
                  <a:lumOff val="62000"/>
                  <a:alpha val="66000"/>
                </a:schemeClr>
              </a:gs>
            </a:gsLst>
            <a:lin ang="2700000" scaled="1"/>
            <a:tileRect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Кластеры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E6CA923-AA9F-40E3-976E-34CBBE6A38A7}"/>
              </a:ext>
            </a:extLst>
          </p:cNvPr>
          <p:cNvSpPr txBox="1"/>
          <p:nvPr/>
        </p:nvSpPr>
        <p:spPr>
          <a:xfrm>
            <a:off x="8338089" y="3023107"/>
            <a:ext cx="3307003" cy="707886"/>
          </a:xfrm>
          <a:prstGeom prst="rect">
            <a:avLst/>
          </a:prstGeom>
          <a:gradFill flip="none" rotWithShape="1">
            <a:gsLst>
              <a:gs pos="0">
                <a:schemeClr val="accent5">
                  <a:satMod val="105000"/>
                  <a:tint val="67000"/>
                  <a:lumMod val="64000"/>
                  <a:lumOff val="36000"/>
                </a:schemeClr>
              </a:gs>
              <a:gs pos="78000">
                <a:schemeClr val="accent5">
                  <a:lumMod val="105000"/>
                  <a:satMod val="103000"/>
                  <a:tint val="73000"/>
                </a:schemeClr>
              </a:gs>
              <a:gs pos="16000">
                <a:srgbClr val="B1C6E7"/>
              </a:gs>
              <a:gs pos="43000">
                <a:schemeClr val="accent1">
                  <a:lumMod val="38000"/>
                  <a:lumOff val="62000"/>
                  <a:alpha val="66000"/>
                </a:schemeClr>
              </a:gs>
            </a:gsLst>
            <a:lin ang="2700000" scaled="1"/>
            <a:tileRect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457200" algn="just"/>
            <a:r>
              <a:rPr lang="ru-RU" alt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Обсуждение домашней творческой работы</a:t>
            </a:r>
            <a:endParaRPr lang="ru-RU" sz="2000" b="1" dirty="0">
              <a:solidFill>
                <a:srgbClr val="002060"/>
              </a:solidFill>
              <a:latin typeface="Calibri" panose="020F0502020204030204" pitchFamily="34" charset="0"/>
              <a:ea typeface="DengXian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A60EE445-5040-4F3B-9EBB-34D4091C7F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3794" y="3946393"/>
            <a:ext cx="2568589" cy="2602535"/>
          </a:xfrm>
          <a:prstGeom prst="rect">
            <a:avLst/>
          </a:prstGeom>
        </p:spPr>
      </p:pic>
      <p:sp>
        <p:nvSpPr>
          <p:cNvPr id="19" name="Line 10">
            <a:extLst>
              <a:ext uri="{FF2B5EF4-FFF2-40B4-BE49-F238E27FC236}">
                <a16:creationId xmlns:a16="http://schemas.microsoft.com/office/drawing/2014/main" id="{7AEBFD1D-7E2C-4F7A-B88A-172456B6D6B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291607" y="1926237"/>
            <a:ext cx="914400" cy="3810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" name="Line 10">
            <a:extLst>
              <a:ext uri="{FF2B5EF4-FFF2-40B4-BE49-F238E27FC236}">
                <a16:creationId xmlns:a16="http://schemas.microsoft.com/office/drawing/2014/main" id="{E321A0C7-3D84-49B0-AEDD-ACE6DEF9CE8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094962" y="2162660"/>
            <a:ext cx="1423785" cy="145155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1" name="Line 10">
            <a:extLst>
              <a:ext uri="{FF2B5EF4-FFF2-40B4-BE49-F238E27FC236}">
                <a16:creationId xmlns:a16="http://schemas.microsoft.com/office/drawing/2014/main" id="{5FDF4F8C-83AB-4CAF-BB83-10AC3EC4FAD7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206006" y="2162660"/>
            <a:ext cx="796067" cy="2589484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2" name="Line 10">
            <a:extLst>
              <a:ext uri="{FF2B5EF4-FFF2-40B4-BE49-F238E27FC236}">
                <a16:creationId xmlns:a16="http://schemas.microsoft.com/office/drawing/2014/main" id="{C0465552-8ECA-4B44-9A97-2726BD8F28F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338807" y="2101238"/>
            <a:ext cx="5988" cy="860203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3" name="Line 10">
            <a:extLst>
              <a:ext uri="{FF2B5EF4-FFF2-40B4-BE49-F238E27FC236}">
                <a16:creationId xmlns:a16="http://schemas.microsoft.com/office/drawing/2014/main" id="{1C98F36F-8C08-4EF7-B3E3-26D86E3F311A}"/>
              </a:ext>
            </a:extLst>
          </p:cNvPr>
          <p:cNvSpPr>
            <a:spLocks noChangeShapeType="1"/>
          </p:cNvSpPr>
          <p:nvPr/>
        </p:nvSpPr>
        <p:spPr bwMode="auto">
          <a:xfrm>
            <a:off x="7385053" y="2085740"/>
            <a:ext cx="389066" cy="265090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4" name="Line 10">
            <a:extLst>
              <a:ext uri="{FF2B5EF4-FFF2-40B4-BE49-F238E27FC236}">
                <a16:creationId xmlns:a16="http://schemas.microsoft.com/office/drawing/2014/main" id="{B88799B8-23B7-421F-94D6-16D4956E7FE5}"/>
              </a:ext>
            </a:extLst>
          </p:cNvPr>
          <p:cNvSpPr>
            <a:spLocks noChangeShapeType="1"/>
          </p:cNvSpPr>
          <p:nvPr/>
        </p:nvSpPr>
        <p:spPr bwMode="auto">
          <a:xfrm>
            <a:off x="8036785" y="2105855"/>
            <a:ext cx="786203" cy="81271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5" name="Line 10">
            <a:extLst>
              <a:ext uri="{FF2B5EF4-FFF2-40B4-BE49-F238E27FC236}">
                <a16:creationId xmlns:a16="http://schemas.microsoft.com/office/drawing/2014/main" id="{1E41AA6A-CAE7-477B-950A-9AE31BB4ED6A}"/>
              </a:ext>
            </a:extLst>
          </p:cNvPr>
          <p:cNvSpPr>
            <a:spLocks noChangeShapeType="1"/>
          </p:cNvSpPr>
          <p:nvPr/>
        </p:nvSpPr>
        <p:spPr bwMode="auto">
          <a:xfrm>
            <a:off x="8308065" y="1818862"/>
            <a:ext cx="914400" cy="34379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5805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B43F4C5-1B5E-46B7-AB83-0214FDB18A2F}"/>
              </a:ext>
            </a:extLst>
          </p:cNvPr>
          <p:cNvSpPr/>
          <p:nvPr/>
        </p:nvSpPr>
        <p:spPr>
          <a:xfrm>
            <a:off x="2212977" y="3803596"/>
            <a:ext cx="27333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/>
            <a:endParaRPr lang="ru-RU" sz="2000" b="1" dirty="0">
              <a:solidFill>
                <a:srgbClr val="002060"/>
              </a:solidFill>
              <a:latin typeface="Calibri" panose="020F0502020204030204" pitchFamily="34" charset="0"/>
              <a:ea typeface="DengXian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55D2065-BF72-4B3E-A4E4-E41D19B17461}"/>
              </a:ext>
            </a:extLst>
          </p:cNvPr>
          <p:cNvSpPr txBox="1"/>
          <p:nvPr/>
        </p:nvSpPr>
        <p:spPr>
          <a:xfrm>
            <a:off x="2042785" y="3675831"/>
            <a:ext cx="3145095" cy="707886"/>
          </a:xfrm>
          <a:prstGeom prst="rect">
            <a:avLst/>
          </a:prstGeom>
          <a:gradFill flip="none" rotWithShape="1">
            <a:gsLst>
              <a:gs pos="0">
                <a:schemeClr val="accent5">
                  <a:satMod val="105000"/>
                  <a:tint val="67000"/>
                  <a:lumMod val="64000"/>
                  <a:lumOff val="36000"/>
                </a:schemeClr>
              </a:gs>
              <a:gs pos="78000">
                <a:schemeClr val="accent5">
                  <a:lumMod val="105000"/>
                  <a:satMod val="103000"/>
                  <a:tint val="73000"/>
                </a:schemeClr>
              </a:gs>
              <a:gs pos="16000">
                <a:srgbClr val="B1C6E7"/>
              </a:gs>
              <a:gs pos="43000">
                <a:schemeClr val="accent1">
                  <a:lumMod val="38000"/>
                  <a:lumOff val="62000"/>
                  <a:alpha val="66000"/>
                </a:schemeClr>
              </a:gs>
            </a:gsLst>
            <a:lin ang="2700000" scaled="1"/>
            <a:tileRect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>
              <a:spcBef>
                <a:spcPct val="50000"/>
              </a:spcBef>
            </a:pPr>
            <a:r>
              <a:rPr lang="ru-RU" alt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Опора на жизненный опыт</a:t>
            </a:r>
            <a:endParaRPr lang="ru-RU" altLang="ru-RU" sz="2000" dirty="0">
              <a:solidFill>
                <a:srgbClr val="002060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B91F9A2-C33C-4F70-B52C-3802F0E7FAFA}"/>
              </a:ext>
            </a:extLst>
          </p:cNvPr>
          <p:cNvSpPr txBox="1"/>
          <p:nvPr/>
        </p:nvSpPr>
        <p:spPr>
          <a:xfrm>
            <a:off x="613570" y="1797784"/>
            <a:ext cx="2539016" cy="1631216"/>
          </a:xfrm>
          <a:prstGeom prst="rect">
            <a:avLst/>
          </a:prstGeom>
          <a:gradFill flip="none" rotWithShape="1">
            <a:gsLst>
              <a:gs pos="0">
                <a:schemeClr val="accent5">
                  <a:satMod val="105000"/>
                  <a:tint val="67000"/>
                  <a:lumMod val="64000"/>
                  <a:lumOff val="36000"/>
                </a:schemeClr>
              </a:gs>
              <a:gs pos="78000">
                <a:schemeClr val="accent5">
                  <a:lumMod val="105000"/>
                  <a:satMod val="103000"/>
                  <a:tint val="73000"/>
                </a:schemeClr>
              </a:gs>
              <a:gs pos="16000">
                <a:srgbClr val="B1C6E7"/>
              </a:gs>
              <a:gs pos="43000">
                <a:schemeClr val="accent1">
                  <a:lumMod val="38000"/>
                  <a:lumOff val="62000"/>
                  <a:alpha val="66000"/>
                </a:schemeClr>
              </a:gs>
            </a:gsLst>
            <a:lin ang="2700000" scaled="1"/>
            <a:tileRect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Arial" panose="020B0604020202020204" pitchFamily="34" charset="0"/>
              </a:rPr>
              <a:t>Создание альтернативной ситуации или постановка вопроса «А что если бы…?»</a:t>
            </a:r>
            <a:endParaRPr lang="ru-RU" alt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A26FEB9-B1BE-41F4-8119-1825D0A366F3}"/>
              </a:ext>
            </a:extLst>
          </p:cNvPr>
          <p:cNvSpPr txBox="1"/>
          <p:nvPr/>
        </p:nvSpPr>
        <p:spPr>
          <a:xfrm>
            <a:off x="6115371" y="3803595"/>
            <a:ext cx="2202856" cy="400110"/>
          </a:xfrm>
          <a:prstGeom prst="rect">
            <a:avLst/>
          </a:prstGeom>
          <a:gradFill flip="none" rotWithShape="1">
            <a:gsLst>
              <a:gs pos="0">
                <a:schemeClr val="accent5">
                  <a:satMod val="105000"/>
                  <a:tint val="67000"/>
                  <a:lumMod val="64000"/>
                  <a:lumOff val="36000"/>
                </a:schemeClr>
              </a:gs>
              <a:gs pos="78000">
                <a:schemeClr val="accent5">
                  <a:lumMod val="105000"/>
                  <a:satMod val="103000"/>
                  <a:tint val="73000"/>
                </a:schemeClr>
              </a:gs>
              <a:gs pos="16000">
                <a:srgbClr val="B1C6E7"/>
              </a:gs>
              <a:gs pos="43000">
                <a:schemeClr val="accent1">
                  <a:lumMod val="38000"/>
                  <a:lumOff val="62000"/>
                  <a:alpha val="66000"/>
                </a:schemeClr>
              </a:gs>
            </a:gsLst>
            <a:lin ang="2700000" scaled="1"/>
            <a:tileRect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Ассоциации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E6CA923-AA9F-40E3-976E-34CBBE6A38A7}"/>
              </a:ext>
            </a:extLst>
          </p:cNvPr>
          <p:cNvSpPr txBox="1"/>
          <p:nvPr/>
        </p:nvSpPr>
        <p:spPr>
          <a:xfrm>
            <a:off x="8318227" y="2198721"/>
            <a:ext cx="2958232" cy="400110"/>
          </a:xfrm>
          <a:prstGeom prst="rect">
            <a:avLst/>
          </a:prstGeom>
          <a:gradFill flip="none" rotWithShape="1">
            <a:gsLst>
              <a:gs pos="0">
                <a:schemeClr val="accent5">
                  <a:satMod val="105000"/>
                  <a:tint val="67000"/>
                  <a:lumMod val="64000"/>
                  <a:lumOff val="36000"/>
                </a:schemeClr>
              </a:gs>
              <a:gs pos="78000">
                <a:schemeClr val="accent5">
                  <a:lumMod val="105000"/>
                  <a:satMod val="103000"/>
                  <a:tint val="73000"/>
                </a:schemeClr>
              </a:gs>
              <a:gs pos="16000">
                <a:srgbClr val="B1C6E7"/>
              </a:gs>
              <a:gs pos="43000">
                <a:schemeClr val="accent1">
                  <a:lumMod val="38000"/>
                  <a:lumOff val="62000"/>
                  <a:alpha val="66000"/>
                </a:schemeClr>
              </a:gs>
            </a:gsLst>
            <a:lin ang="2700000" scaled="1"/>
            <a:tileRect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457200" algn="ctr"/>
            <a:r>
              <a:rPr lang="ru-RU" sz="2000" b="1" dirty="0">
                <a:solidFill>
                  <a:srgbClr val="002060"/>
                </a:solidFill>
                <a:latin typeface="Calibri" panose="020F050202020403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«Знаю — не знаю»</a:t>
            </a:r>
          </a:p>
        </p:txBody>
      </p:sp>
      <p:sp>
        <p:nvSpPr>
          <p:cNvPr id="20" name="Line 10">
            <a:extLst>
              <a:ext uri="{FF2B5EF4-FFF2-40B4-BE49-F238E27FC236}">
                <a16:creationId xmlns:a16="http://schemas.microsoft.com/office/drawing/2014/main" id="{E321A0C7-3D84-49B0-AEDD-ACE6DEF9CE8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264103" y="1725443"/>
            <a:ext cx="1423785" cy="145155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1" name="Line 10">
            <a:extLst>
              <a:ext uri="{FF2B5EF4-FFF2-40B4-BE49-F238E27FC236}">
                <a16:creationId xmlns:a16="http://schemas.microsoft.com/office/drawing/2014/main" id="{5FDF4F8C-83AB-4CAF-BB83-10AC3EC4FAD7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443548" y="1614222"/>
            <a:ext cx="691420" cy="195038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3" name="Line 10">
            <a:extLst>
              <a:ext uri="{FF2B5EF4-FFF2-40B4-BE49-F238E27FC236}">
                <a16:creationId xmlns:a16="http://schemas.microsoft.com/office/drawing/2014/main" id="{1C98F36F-8C08-4EF7-B3E3-26D86E3F311A}"/>
              </a:ext>
            </a:extLst>
          </p:cNvPr>
          <p:cNvSpPr>
            <a:spLocks noChangeShapeType="1"/>
          </p:cNvSpPr>
          <p:nvPr/>
        </p:nvSpPr>
        <p:spPr bwMode="auto">
          <a:xfrm>
            <a:off x="7057034" y="1614221"/>
            <a:ext cx="814112" cy="2061609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4" name="Line 10">
            <a:extLst>
              <a:ext uri="{FF2B5EF4-FFF2-40B4-BE49-F238E27FC236}">
                <a16:creationId xmlns:a16="http://schemas.microsoft.com/office/drawing/2014/main" id="{B88799B8-23B7-421F-94D6-16D4956E7FE5}"/>
              </a:ext>
            </a:extLst>
          </p:cNvPr>
          <p:cNvSpPr>
            <a:spLocks noChangeShapeType="1"/>
          </p:cNvSpPr>
          <p:nvPr/>
        </p:nvSpPr>
        <p:spPr bwMode="auto">
          <a:xfrm>
            <a:off x="7532024" y="1555191"/>
            <a:ext cx="786203" cy="81271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AEECF4C-426B-402D-8C26-F203984F53DD}"/>
              </a:ext>
            </a:extLst>
          </p:cNvPr>
          <p:cNvSpPr txBox="1"/>
          <p:nvPr/>
        </p:nvSpPr>
        <p:spPr>
          <a:xfrm>
            <a:off x="4575106" y="670896"/>
            <a:ext cx="2959465" cy="707886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/>
            </a:solidFill>
            <a:prstDash val="solid"/>
          </a:ln>
          <a:effectLst/>
        </p:spPr>
        <p:txBody>
          <a:bodyPr wrap="none">
            <a:sp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Этап урока </a:t>
            </a: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Мотивационно-целевой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407537E-C658-413C-819F-81039036D73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063" t="47850" r="3760" b="13496"/>
          <a:stretch/>
        </p:blipFill>
        <p:spPr>
          <a:xfrm>
            <a:off x="5795520" y="4532014"/>
            <a:ext cx="3027468" cy="185603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CA996B1-353B-49CF-A3A5-DCF76F3C8D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8464" y="2761089"/>
            <a:ext cx="1921413" cy="233851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179844E-F63B-4D51-A699-83066078ED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95281" y="4568068"/>
            <a:ext cx="2851063" cy="1752466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E5AF0FA1-9D55-404F-9321-7026238F3529}"/>
              </a:ext>
            </a:extLst>
          </p:cNvPr>
          <p:cNvSpPr txBox="1"/>
          <p:nvPr/>
        </p:nvSpPr>
        <p:spPr>
          <a:xfrm>
            <a:off x="5029824" y="2873394"/>
            <a:ext cx="2202856" cy="400110"/>
          </a:xfrm>
          <a:prstGeom prst="rect">
            <a:avLst/>
          </a:prstGeom>
          <a:gradFill flip="none" rotWithShape="1">
            <a:gsLst>
              <a:gs pos="0">
                <a:schemeClr val="accent5">
                  <a:satMod val="105000"/>
                  <a:tint val="67000"/>
                  <a:lumMod val="64000"/>
                  <a:lumOff val="36000"/>
                </a:schemeClr>
              </a:gs>
              <a:gs pos="78000">
                <a:schemeClr val="accent5">
                  <a:lumMod val="105000"/>
                  <a:satMod val="103000"/>
                  <a:tint val="73000"/>
                </a:schemeClr>
              </a:gs>
              <a:gs pos="16000">
                <a:srgbClr val="B1C6E7"/>
              </a:gs>
              <a:gs pos="43000">
                <a:schemeClr val="accent1">
                  <a:lumMod val="38000"/>
                  <a:lumOff val="62000"/>
                  <a:alpha val="66000"/>
                </a:schemeClr>
              </a:gs>
            </a:gsLst>
            <a:lin ang="2700000" scaled="1"/>
            <a:tileRect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Бумеранг</a:t>
            </a:r>
          </a:p>
        </p:txBody>
      </p:sp>
      <p:sp>
        <p:nvSpPr>
          <p:cNvPr id="28" name="Line 10">
            <a:extLst>
              <a:ext uri="{FF2B5EF4-FFF2-40B4-BE49-F238E27FC236}">
                <a16:creationId xmlns:a16="http://schemas.microsoft.com/office/drawing/2014/main" id="{ABC28B13-A06E-4EF5-8D3F-556FC29E9782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978851" y="1530588"/>
            <a:ext cx="53978" cy="1106704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47523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FA9E352-ACB3-48AC-BA1A-AA55FB405232}"/>
              </a:ext>
            </a:extLst>
          </p:cNvPr>
          <p:cNvSpPr txBox="1"/>
          <p:nvPr/>
        </p:nvSpPr>
        <p:spPr>
          <a:xfrm>
            <a:off x="4204200" y="561735"/>
            <a:ext cx="3404651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Этап урока </a:t>
            </a:r>
          </a:p>
          <a:p>
            <a:pPr algn="ctr"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Изучение нового материала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B1931A77-5294-4B98-8D42-1E6B645B9E85}"/>
              </a:ext>
            </a:extLst>
          </p:cNvPr>
          <p:cNvSpPr/>
          <p:nvPr/>
        </p:nvSpPr>
        <p:spPr>
          <a:xfrm>
            <a:off x="2212977" y="3803596"/>
            <a:ext cx="27333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/>
            <a:endParaRPr lang="ru-RU" sz="2000" b="1" dirty="0">
              <a:solidFill>
                <a:srgbClr val="002060"/>
              </a:solidFill>
              <a:latin typeface="Calibri" panose="020F0502020204030204" pitchFamily="34" charset="0"/>
              <a:ea typeface="DengXian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235997B8-B195-4845-B6F8-2F8E477ED56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410" t="11299" r="2999" b="4633"/>
          <a:stretch/>
        </p:blipFill>
        <p:spPr>
          <a:xfrm>
            <a:off x="555337" y="1799957"/>
            <a:ext cx="5665946" cy="3853259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858E4606-F32B-4EC6-8F72-71D8CB79CB1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590" t="11550" r="7590" b="4407"/>
          <a:stretch/>
        </p:blipFill>
        <p:spPr>
          <a:xfrm>
            <a:off x="6444730" y="1845489"/>
            <a:ext cx="5191933" cy="3853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898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Миниатюра для версии от 14:45, 10 июля 2008">
            <a:extLst>
              <a:ext uri="{FF2B5EF4-FFF2-40B4-BE49-F238E27FC236}">
                <a16:creationId xmlns:a16="http://schemas.microsoft.com/office/drawing/2014/main" id="{0D497359-37BC-4393-A04D-5BC8B0D8F9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4401" y="4829720"/>
            <a:ext cx="1120820" cy="1060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7" descr="Миниатюра для версии от 14:50, 10 июля 2008">
            <a:extLst>
              <a:ext uri="{FF2B5EF4-FFF2-40B4-BE49-F238E27FC236}">
                <a16:creationId xmlns:a16="http://schemas.microsoft.com/office/drawing/2014/main" id="{FD668675-B99D-41D9-835B-1A0414D398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2897" y="953919"/>
            <a:ext cx="1154257" cy="1031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9" descr="Миниатюра для версии от 14:51, 10 июля 2008">
            <a:extLst>
              <a:ext uri="{FF2B5EF4-FFF2-40B4-BE49-F238E27FC236}">
                <a16:creationId xmlns:a16="http://schemas.microsoft.com/office/drawing/2014/main" id="{8251E6E5-6988-4846-B445-F62F044A0D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2345" y="2648167"/>
            <a:ext cx="1268917" cy="963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1" descr="Миниатюра для версии от 14:52, 10 июля 2008">
            <a:extLst>
              <a:ext uri="{FF2B5EF4-FFF2-40B4-BE49-F238E27FC236}">
                <a16:creationId xmlns:a16="http://schemas.microsoft.com/office/drawing/2014/main" id="{C58FE596-1A0C-4040-B61B-4FC4FED257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4076" y="5299654"/>
            <a:ext cx="1423141" cy="1060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3" descr="Миниатюра для версии от 14:53, 10 июля 2008">
            <a:extLst>
              <a:ext uri="{FF2B5EF4-FFF2-40B4-BE49-F238E27FC236}">
                <a16:creationId xmlns:a16="http://schemas.microsoft.com/office/drawing/2014/main" id="{4E7DE26E-02BB-498C-B710-CDFB4DF9AC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8175" y="1655877"/>
            <a:ext cx="1439949" cy="977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5" descr="Миниатюра для версии от 14:53, 10 июля 2008">
            <a:extLst>
              <a:ext uri="{FF2B5EF4-FFF2-40B4-BE49-F238E27FC236}">
                <a16:creationId xmlns:a16="http://schemas.microsoft.com/office/drawing/2014/main" id="{D151ECAF-DEE8-4866-A2EA-4E6106F6DE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9643" y="4821510"/>
            <a:ext cx="1439949" cy="1191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9432663-9A92-43A3-889A-E1D8A5D2500D}"/>
              </a:ext>
            </a:extLst>
          </p:cNvPr>
          <p:cNvSpPr txBox="1"/>
          <p:nvPr/>
        </p:nvSpPr>
        <p:spPr>
          <a:xfrm>
            <a:off x="4986901" y="3124945"/>
            <a:ext cx="23423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/>
              <a:t>Шесть шляп</a:t>
            </a:r>
          </a:p>
        </p:txBody>
      </p:sp>
      <p:sp>
        <p:nvSpPr>
          <p:cNvPr id="9" name="Прямоугольник 1">
            <a:extLst>
              <a:ext uri="{FF2B5EF4-FFF2-40B4-BE49-F238E27FC236}">
                <a16:creationId xmlns:a16="http://schemas.microsoft.com/office/drawing/2014/main" id="{9BCCFDD7-5633-4625-984C-236E28BDE0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4264" y="221226"/>
            <a:ext cx="6325849" cy="622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  <a:buClrTx/>
              <a:buFontTx/>
              <a:buNone/>
            </a:pPr>
            <a:r>
              <a:rPr lang="ru-RU" altLang="ru-RU" sz="32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«Шесть шляп мышления»</a:t>
            </a:r>
            <a:endParaRPr lang="ru-RU" altLang="ru-RU" sz="3200" dirty="0">
              <a:solidFill>
                <a:srgbClr val="FF000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4E970D2-6B44-4530-A10D-E47278461E87}"/>
              </a:ext>
            </a:extLst>
          </p:cNvPr>
          <p:cNvSpPr txBox="1"/>
          <p:nvPr/>
        </p:nvSpPr>
        <p:spPr>
          <a:xfrm>
            <a:off x="2184599" y="1255767"/>
            <a:ext cx="11827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ФАКТЫ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5142D6B-D0BA-43C8-942E-082600381BDE}"/>
              </a:ext>
            </a:extLst>
          </p:cNvPr>
          <p:cNvSpPr txBox="1"/>
          <p:nvPr/>
        </p:nvSpPr>
        <p:spPr>
          <a:xfrm>
            <a:off x="7267154" y="947991"/>
            <a:ext cx="170540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/>
              <a:t>ПОЗИТИВНОЕ</a:t>
            </a:r>
          </a:p>
          <a:p>
            <a:r>
              <a:rPr lang="ru-RU" sz="2000" b="1" dirty="0"/>
              <a:t> МЫШЛЕНИЕ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E84DFA2-77DF-4B60-B75E-80DDB9FFC121}"/>
              </a:ext>
            </a:extLst>
          </p:cNvPr>
          <p:cNvSpPr txBox="1"/>
          <p:nvPr/>
        </p:nvSpPr>
        <p:spPr>
          <a:xfrm>
            <a:off x="9636803" y="1934081"/>
            <a:ext cx="197951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/>
              <a:t>ПРОБЛЕМЫ</a:t>
            </a:r>
          </a:p>
          <a:p>
            <a:pPr algn="ctr"/>
            <a:r>
              <a:rPr lang="ru-RU" sz="2000" b="1" dirty="0"/>
              <a:t>ПРОТИВОРЕЧИЯ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E803939-B9E0-4DD7-9309-44BC66277843}"/>
              </a:ext>
            </a:extLst>
          </p:cNvPr>
          <p:cNvSpPr txBox="1"/>
          <p:nvPr/>
        </p:nvSpPr>
        <p:spPr>
          <a:xfrm>
            <a:off x="9130113" y="4446109"/>
            <a:ext cx="12218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/>
              <a:t>ЭМОЦИИ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F80F114-D168-42A8-9526-BED44C1EA8F4}"/>
              </a:ext>
            </a:extLst>
          </p:cNvPr>
          <p:cNvSpPr txBox="1"/>
          <p:nvPr/>
        </p:nvSpPr>
        <p:spPr>
          <a:xfrm>
            <a:off x="4919209" y="4841585"/>
            <a:ext cx="16128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/>
              <a:t>ТВОРЧЕСТВО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A6904E8-F617-4541-8660-3CE4CDD63443}"/>
              </a:ext>
            </a:extLst>
          </p:cNvPr>
          <p:cNvSpPr txBox="1"/>
          <p:nvPr/>
        </p:nvSpPr>
        <p:spPr>
          <a:xfrm>
            <a:off x="1172086" y="4326112"/>
            <a:ext cx="16321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/>
              <a:t>ОБОБЩЕНИЕ</a:t>
            </a:r>
          </a:p>
        </p:txBody>
      </p:sp>
      <p:cxnSp>
        <p:nvCxnSpPr>
          <p:cNvPr id="17" name="Прямая со стрелкой 16">
            <a:extLst>
              <a:ext uri="{FF2B5EF4-FFF2-40B4-BE49-F238E27FC236}">
                <a16:creationId xmlns:a16="http://schemas.microsoft.com/office/drawing/2014/main" id="{25EC7193-C9B0-4617-AFDD-D06C0B6AD2F3}"/>
              </a:ext>
            </a:extLst>
          </p:cNvPr>
          <p:cNvCxnSpPr>
            <a:cxnSpLocks/>
          </p:cNvCxnSpPr>
          <p:nvPr/>
        </p:nvCxnSpPr>
        <p:spPr>
          <a:xfrm flipV="1">
            <a:off x="6317480" y="2177278"/>
            <a:ext cx="239473" cy="953652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>
            <a:extLst>
              <a:ext uri="{FF2B5EF4-FFF2-40B4-BE49-F238E27FC236}">
                <a16:creationId xmlns:a16="http://schemas.microsoft.com/office/drawing/2014/main" id="{A6D6C423-3918-4CFF-BE42-58CABDE96A65}"/>
              </a:ext>
            </a:extLst>
          </p:cNvPr>
          <p:cNvCxnSpPr>
            <a:cxnSpLocks/>
          </p:cNvCxnSpPr>
          <p:nvPr/>
        </p:nvCxnSpPr>
        <p:spPr>
          <a:xfrm flipV="1">
            <a:off x="7299419" y="2873665"/>
            <a:ext cx="1640872" cy="57627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>
            <a:extLst>
              <a:ext uri="{FF2B5EF4-FFF2-40B4-BE49-F238E27FC236}">
                <a16:creationId xmlns:a16="http://schemas.microsoft.com/office/drawing/2014/main" id="{9194B575-BAE0-4D5A-91C2-2DC585E17186}"/>
              </a:ext>
            </a:extLst>
          </p:cNvPr>
          <p:cNvCxnSpPr>
            <a:cxnSpLocks/>
          </p:cNvCxnSpPr>
          <p:nvPr/>
        </p:nvCxnSpPr>
        <p:spPr>
          <a:xfrm>
            <a:off x="7289586" y="3735818"/>
            <a:ext cx="1660537" cy="921569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>
            <a:extLst>
              <a:ext uri="{FF2B5EF4-FFF2-40B4-BE49-F238E27FC236}">
                <a16:creationId xmlns:a16="http://schemas.microsoft.com/office/drawing/2014/main" id="{8774D851-1270-45BE-BF57-9AF76F31180A}"/>
              </a:ext>
            </a:extLst>
          </p:cNvPr>
          <p:cNvCxnSpPr>
            <a:cxnSpLocks/>
          </p:cNvCxnSpPr>
          <p:nvPr/>
        </p:nvCxnSpPr>
        <p:spPr>
          <a:xfrm flipH="1">
            <a:off x="5818446" y="3812027"/>
            <a:ext cx="277554" cy="987372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>
            <a:extLst>
              <a:ext uri="{FF2B5EF4-FFF2-40B4-BE49-F238E27FC236}">
                <a16:creationId xmlns:a16="http://schemas.microsoft.com/office/drawing/2014/main" id="{6261C4B5-E826-4AB1-81E5-9AE1013D03B3}"/>
              </a:ext>
            </a:extLst>
          </p:cNvPr>
          <p:cNvCxnSpPr>
            <a:cxnSpLocks/>
          </p:cNvCxnSpPr>
          <p:nvPr/>
        </p:nvCxnSpPr>
        <p:spPr>
          <a:xfrm flipH="1" flipV="1">
            <a:off x="3531847" y="2557680"/>
            <a:ext cx="1360735" cy="688388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>
            <a:extLst>
              <a:ext uri="{FF2B5EF4-FFF2-40B4-BE49-F238E27FC236}">
                <a16:creationId xmlns:a16="http://schemas.microsoft.com/office/drawing/2014/main" id="{DFC9117D-84F0-4418-A996-865BD2785A06}"/>
              </a:ext>
            </a:extLst>
          </p:cNvPr>
          <p:cNvCxnSpPr>
            <a:cxnSpLocks/>
          </p:cNvCxnSpPr>
          <p:nvPr/>
        </p:nvCxnSpPr>
        <p:spPr>
          <a:xfrm flipH="1">
            <a:off x="3467977" y="3611932"/>
            <a:ext cx="1508304" cy="1293163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7158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54D0BCC-B241-48A5-93D5-78F2C3DBA2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9579" y="1096449"/>
            <a:ext cx="7378407" cy="518995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0BB1227-8143-45C4-ACD5-9BDF22B20AC2}"/>
              </a:ext>
            </a:extLst>
          </p:cNvPr>
          <p:cNvSpPr txBox="1"/>
          <p:nvPr/>
        </p:nvSpPr>
        <p:spPr>
          <a:xfrm>
            <a:off x="3852710" y="509605"/>
            <a:ext cx="3728347" cy="461665"/>
          </a:xfrm>
          <a:prstGeom prst="rect">
            <a:avLst/>
          </a:prstGeom>
          <a:gradFill flip="none" rotWithShape="1">
            <a:gsLst>
              <a:gs pos="0">
                <a:schemeClr val="accent5">
                  <a:satMod val="105000"/>
                  <a:tint val="67000"/>
                  <a:lumMod val="64000"/>
                  <a:lumOff val="36000"/>
                </a:schemeClr>
              </a:gs>
              <a:gs pos="78000">
                <a:schemeClr val="accent5">
                  <a:lumMod val="105000"/>
                  <a:satMod val="103000"/>
                  <a:tint val="73000"/>
                </a:schemeClr>
              </a:gs>
              <a:gs pos="16000">
                <a:srgbClr val="B1C6E7"/>
              </a:gs>
              <a:gs pos="43000">
                <a:schemeClr val="accent1">
                  <a:lumMod val="38000"/>
                  <a:lumOff val="62000"/>
                  <a:alpha val="66000"/>
                </a:schemeClr>
              </a:gs>
            </a:gsLst>
            <a:lin ang="2700000" scaled="1"/>
            <a:tileRect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>
              <a:spcBef>
                <a:spcPct val="50000"/>
              </a:spcBef>
            </a:pPr>
            <a:r>
              <a:rPr lang="ru-RU" alt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«Фишбоун</a:t>
            </a:r>
            <a:r>
              <a:rPr lang="ru-RU" alt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143994295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521</TotalTime>
  <Words>481</Words>
  <Application>Microsoft Office PowerPoint</Application>
  <PresentationFormat>Широкоэкранный</PresentationFormat>
  <Paragraphs>55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Тема Office</vt:lpstr>
      <vt:lpstr>Тема: «Внедрение интерактивных технологий на уроках»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User</cp:lastModifiedBy>
  <cp:revision>8</cp:revision>
  <dcterms:created xsi:type="dcterms:W3CDTF">2021-07-29T09:49:35Z</dcterms:created>
  <dcterms:modified xsi:type="dcterms:W3CDTF">2024-12-16T22:49:05Z</dcterms:modified>
</cp:coreProperties>
</file>